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257" r:id="rId6"/>
    <p:sldId id="258" r:id="rId7"/>
    <p:sldId id="259" r:id="rId8"/>
    <p:sldId id="29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4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30" r:id="rId33"/>
    <p:sldId id="285" r:id="rId34"/>
    <p:sldId id="286" r:id="rId35"/>
    <p:sldId id="287" r:id="rId36"/>
    <p:sldId id="331" r:id="rId37"/>
    <p:sldId id="294" r:id="rId38"/>
    <p:sldId id="290" r:id="rId39"/>
    <p:sldId id="291" r:id="rId40"/>
    <p:sldId id="292" r:id="rId41"/>
    <p:sldId id="321" r:id="rId42"/>
    <p:sldId id="332" r:id="rId43"/>
    <p:sldId id="295" r:id="rId44"/>
    <p:sldId id="296" r:id="rId45"/>
    <p:sldId id="288" r:id="rId46"/>
    <p:sldId id="333" r:id="rId47"/>
    <p:sldId id="299" r:id="rId48"/>
    <p:sldId id="300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138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  <p:extLst>
      <p:ext uri="{BB962C8B-B14F-4D97-AF65-F5344CB8AC3E}">
        <p14:creationId xmlns:p14="http://schemas.microsoft.com/office/powerpoint/2010/main" val="386727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&lt;Mei Shamoun&gt;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&lt;10/7/2024&gt;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several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did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not land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13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ASDS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has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50" dirty="0">
                <a:latin typeface="Microsoft Sans Serif"/>
                <a:cs typeface="Microsoft Sans Serif"/>
              </a:rPr>
              <a:t>False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False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False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was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need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transform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into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categorical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1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means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has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been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0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was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 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7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1.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launches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for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2.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occurence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 </a:t>
            </a:r>
            <a:r>
              <a:rPr sz="1200" b="1" spc="-10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3.</a:t>
            </a:r>
            <a:r>
              <a:rPr sz="1200" b="1" spc="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occurrence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25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dirty="0">
                <a:latin typeface="Calibri"/>
                <a:cs typeface="Calibri"/>
              </a:rPr>
              <a:t>mission</a:t>
            </a:r>
            <a:r>
              <a:rPr sz="1200" b="1" spc="9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 orbit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4.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Create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landing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label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from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5.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Export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pc="-50" dirty="0"/>
              <a:t>Scatter</a:t>
            </a:r>
            <a:r>
              <a:rPr spc="-30" dirty="0"/>
              <a:t> </a:t>
            </a:r>
            <a:r>
              <a:rPr spc="-10" dirty="0"/>
              <a:t>Graphs</a:t>
            </a:r>
          </a:p>
          <a:p>
            <a:pPr marL="699135" lvl="1" indent="-22923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550" dirty="0"/>
          </a:p>
          <a:p>
            <a:pPr marL="13970">
              <a:lnSpc>
                <a:spcPts val="1725"/>
              </a:lnSpc>
            </a:pP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Scatter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0" dirty="0">
                <a:solidFill>
                  <a:srgbClr val="000000"/>
                </a:solidFill>
                <a:latin typeface="Arial"/>
                <a:cs typeface="Arial"/>
              </a:rPr>
              <a:t>plots </a:t>
            </a:r>
            <a:r>
              <a:rPr sz="1500" i="1" spc="-110" dirty="0">
                <a:solidFill>
                  <a:srgbClr val="000000"/>
                </a:solidFill>
                <a:latin typeface="Arial"/>
                <a:cs typeface="Arial"/>
              </a:rPr>
              <a:t>show</a:t>
            </a:r>
            <a:r>
              <a:rPr sz="1500" i="1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between</a:t>
            </a:r>
            <a:endParaRPr sz="1500" dirty="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7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0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  <a:spcBef>
                <a:spcPts val="1645"/>
              </a:spcBef>
            </a:pPr>
            <a:r>
              <a:rPr sz="1500" i="1" spc="-100" dirty="0">
                <a:latin typeface="Arial"/>
                <a:cs typeface="Arial"/>
              </a:rPr>
              <a:t>Bar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show</a:t>
            </a:r>
            <a:r>
              <a:rPr sz="1500" i="1" spc="1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the</a:t>
            </a:r>
            <a:r>
              <a:rPr sz="1500" i="1" spc="-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relationship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75" dirty="0">
                <a:latin typeface="Arial"/>
                <a:cs typeface="Arial"/>
              </a:rPr>
              <a:t>numeric</a:t>
            </a:r>
            <a:r>
              <a:rPr sz="1500" i="1" spc="-114" dirty="0">
                <a:latin typeface="Arial"/>
                <a:cs typeface="Arial"/>
              </a:rPr>
              <a:t> </a:t>
            </a:r>
            <a:r>
              <a:rPr sz="1500" i="1" spc="-105" dirty="0">
                <a:latin typeface="Arial"/>
                <a:cs typeface="Arial"/>
              </a:rPr>
              <a:t>and</a:t>
            </a:r>
            <a:r>
              <a:rPr sz="1500" i="1" spc="-55" dirty="0">
                <a:latin typeface="Arial"/>
                <a:cs typeface="Arial"/>
              </a:rPr>
              <a:t> </a:t>
            </a:r>
            <a:r>
              <a:rPr sz="1500" i="1" spc="-70" dirty="0">
                <a:latin typeface="Arial"/>
                <a:cs typeface="Arial"/>
              </a:rPr>
              <a:t>categoric</a:t>
            </a:r>
            <a:r>
              <a:rPr sz="1500" i="1" spc="-3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variables.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 dirty="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 dirty="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75" dirty="0">
                <a:latin typeface="Arial"/>
                <a:cs typeface="Arial"/>
              </a:rPr>
              <a:t>Line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show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-65" dirty="0">
                <a:latin typeface="Arial"/>
                <a:cs typeface="Arial"/>
              </a:rPr>
              <a:t>data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-70" dirty="0">
                <a:latin typeface="Arial"/>
                <a:cs typeface="Arial"/>
              </a:rPr>
              <a:t>variables</a:t>
            </a:r>
            <a:r>
              <a:rPr sz="1500" i="1" spc="-13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and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30" dirty="0">
                <a:latin typeface="Arial"/>
                <a:cs typeface="Arial"/>
              </a:rPr>
              <a:t>their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30" dirty="0">
                <a:latin typeface="Arial"/>
                <a:cs typeface="Arial"/>
              </a:rPr>
              <a:t>trends. </a:t>
            </a:r>
            <a:r>
              <a:rPr sz="1500" i="1" spc="-75" dirty="0">
                <a:latin typeface="Arial"/>
                <a:cs typeface="Arial"/>
              </a:rPr>
              <a:t>Line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45" dirty="0">
                <a:latin typeface="Arial"/>
                <a:cs typeface="Arial"/>
              </a:rPr>
              <a:t>can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help</a:t>
            </a:r>
            <a:r>
              <a:rPr sz="1500" i="1" spc="-8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to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114" dirty="0">
                <a:latin typeface="Arial"/>
                <a:cs typeface="Arial"/>
              </a:rPr>
              <a:t>show</a:t>
            </a:r>
            <a:r>
              <a:rPr sz="1500" i="1" spc="4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global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behavior </a:t>
            </a:r>
            <a:r>
              <a:rPr sz="1500" i="1" spc="-110" dirty="0">
                <a:latin typeface="Arial"/>
                <a:cs typeface="Arial"/>
              </a:rPr>
              <a:t>and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35" dirty="0">
                <a:latin typeface="Arial"/>
                <a:cs typeface="Arial"/>
              </a:rPr>
              <a:t>make</a:t>
            </a:r>
            <a:r>
              <a:rPr sz="1500" i="1" spc="40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prediction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for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unseen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20" dirty="0">
                <a:latin typeface="Arial"/>
                <a:cs typeface="Arial"/>
              </a:rPr>
              <a:t>data.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ABFB8-E427-CA2D-8E3D-691F9D713DE4}"/>
              </a:ext>
            </a:extLst>
          </p:cNvPr>
          <p:cNvSpPr txBox="1"/>
          <p:nvPr/>
        </p:nvSpPr>
        <p:spPr>
          <a:xfrm>
            <a:off x="626533" y="518597"/>
            <a:ext cx="6096000" cy="65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650" b="0" i="0" u="none" strike="noStrike" kern="0" cap="none" spc="-175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EDA</a:t>
            </a:r>
            <a:r>
              <a:rPr kumimoji="0" lang="en-GB" sz="3650" b="0" i="0" u="none" strike="noStrike" kern="0" cap="none" spc="-10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GB" sz="3650" b="0" i="0" u="none" strike="noStrike" kern="0" cap="none" spc="0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with</a:t>
            </a:r>
            <a:r>
              <a:rPr kumimoji="0" lang="en-GB" sz="3650" b="0" i="0" u="none" strike="noStrike" kern="0" cap="none" spc="-20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GB" sz="3650" b="0" i="0" u="none" strike="noStrike" kern="0" cap="none" spc="-10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Data</a:t>
            </a:r>
            <a:r>
              <a:rPr kumimoji="0" lang="en-GB" sz="3650" b="0" i="0" u="none" strike="noStrike" kern="0" cap="none" spc="-25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GB" sz="3650" b="0" i="0" u="none" strike="noStrike" kern="0" cap="none" spc="-45" normalizeH="0" baseline="0" noProof="0" dirty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Visualization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gather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have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less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spcBef>
                <a:spcPts val="155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5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604210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12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EDA with 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centered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25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3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604210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13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900" y="273414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Build an Interactive Map with 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92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Build a Dashboard with Plotly 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312" y="1842198"/>
            <a:ext cx="10541000" cy="4514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dropdown,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rangeslider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choose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80" dirty="0">
                <a:latin typeface="Arial"/>
                <a:cs typeface="Arial"/>
              </a:rPr>
              <a:t>(dash_core_components.Dropdown)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marR="119570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Pie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chart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chosen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dropdown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component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900" i="1" spc="-35" dirty="0">
                <a:latin typeface="Arial"/>
                <a:cs typeface="Arial"/>
              </a:rPr>
              <a:t>(plotly.express.pie)</a:t>
            </a:r>
            <a:r>
              <a:rPr sz="1800" spc="-3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Rangeslider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5" dirty="0">
                <a:latin typeface="Microsoft Sans Serif"/>
                <a:cs typeface="Microsoft Sans Serif"/>
              </a:rPr>
              <a:t> user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fixed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95" dirty="0">
                <a:latin typeface="Arial"/>
                <a:cs typeface="Arial"/>
              </a:rPr>
              <a:t>(dash_core_components.RangeSlider)</a:t>
            </a:r>
            <a:r>
              <a:rPr sz="1800" spc="-9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chart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shows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relationship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particular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vs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900" i="1" spc="-45" dirty="0">
                <a:latin typeface="Arial"/>
                <a:cs typeface="Arial"/>
              </a:rPr>
              <a:t>(plotly.express.scatter)</a:t>
            </a:r>
            <a:r>
              <a:rPr sz="1800" spc="-4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00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Normalize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GridSearchModel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</a:tabLst>
            </a:pP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Predictive Analysis 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7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6035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Flight Number vs. Launch 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18</a:t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be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3900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 vs. Launch 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910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 Rate vs. Orbit 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notice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flights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LEO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some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 </a:t>
            </a:r>
            <a:r>
              <a:rPr sz="1800" spc="-2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GTO,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0" dirty="0">
                <a:latin typeface="Microsoft Sans Serif"/>
                <a:cs typeface="Microsoft Sans Serif"/>
              </a:rPr>
              <a:t> flights.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suppose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high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like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65" dirty="0">
                <a:latin typeface="Microsoft Sans Serif"/>
                <a:cs typeface="Microsoft Sans Serif"/>
              </a:rPr>
              <a:t>SSO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HEO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due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knowledge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learned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during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former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launches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other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Flight Number vs. Orbit 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payloads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can</a:t>
            </a:r>
            <a:r>
              <a:rPr sz="1800" spc="-55" dirty="0">
                <a:latin typeface="Microsoft Sans Serif"/>
                <a:cs typeface="Microsoft Sans Serif"/>
              </a:rPr>
              <a:t> have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great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influence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5" dirty="0">
                <a:latin typeface="Microsoft Sans Serif"/>
                <a:cs typeface="Microsoft Sans Serif"/>
              </a:rPr>
              <a:t> 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certain </a:t>
            </a:r>
            <a:r>
              <a:rPr sz="1800" dirty="0">
                <a:latin typeface="Microsoft Sans Serif"/>
                <a:cs typeface="Microsoft Sans Serif"/>
              </a:rPr>
              <a:t>orbits.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example,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heavier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improve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Another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spc="-45" dirty="0">
                <a:latin typeface="Microsoft Sans Serif"/>
                <a:cs typeface="Microsoft Sans Serif"/>
              </a:rPr>
              <a:t>decreasing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 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GTO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improves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 vs. Orbit 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Since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2013,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see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increase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X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707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 Success Yearly 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23</a:t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056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All Launch Site 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24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DISTINCT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remove </a:t>
            </a:r>
            <a:r>
              <a:rPr sz="1800" spc="-20" dirty="0">
                <a:latin typeface="Microsoft Sans Serif"/>
                <a:cs typeface="Microsoft Sans Serif"/>
              </a:rPr>
              <a:t>duplicate </a:t>
            </a:r>
            <a:r>
              <a:rPr sz="1800" spc="-6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012" y="258064"/>
            <a:ext cx="726122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 Site Names Begin with 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filters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contain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CCA. </a:t>
            </a:r>
            <a:r>
              <a:rPr sz="1800" spc="-11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records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32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 Payload 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sum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customer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NASA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(CRS).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Average Payload Mass by F9 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890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average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booster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contains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1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First Successful Ground Landing 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463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query,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order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keep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successful.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MIN </a:t>
            </a:r>
            <a:r>
              <a:rPr sz="1800" spc="-20" dirty="0">
                <a:latin typeface="Microsoft Sans Serif"/>
                <a:cs typeface="Microsoft Sans Serif"/>
              </a:rPr>
              <a:t>function,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select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record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66051"/>
          </a:xfrm>
          <a:prstGeom prst="rect">
            <a:avLst/>
          </a:prstGeom>
        </p:spPr>
        <p:txBody>
          <a:bodyPr vert="horz" wrap="square" lIns="0" tIns="1412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Successful Drone Ship Landing with Payload between 4000 and 6000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160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1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6000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WHERE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clauses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1284442"/>
            <a:ext cx="11353800" cy="5934958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 from Machine Learning Lab</a:t>
            </a: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</a:tabLst>
            </a:pP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478588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 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03277"/>
          </a:xfrm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 Number of Successful and Failure Mission 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SELECT,</a:t>
            </a:r>
            <a:r>
              <a:rPr sz="1800" dirty="0">
                <a:latin typeface="Microsoft Sans Serif"/>
                <a:cs typeface="Microsoft Sans Serif"/>
              </a:rPr>
              <a:t> we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show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subqueries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dirty="0">
                <a:latin typeface="Microsoft Sans Serif"/>
                <a:cs typeface="Microsoft Sans Serif"/>
              </a:rPr>
              <a:t>return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results.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counts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successful </a:t>
            </a:r>
            <a:r>
              <a:rPr sz="1800" spc="-45" dirty="0">
                <a:latin typeface="Microsoft Sans Serif"/>
                <a:cs typeface="Microsoft Sans Serif"/>
              </a:rPr>
              <a:t>mission.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second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subquery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unsuccessful </a:t>
            </a:r>
            <a:r>
              <a:rPr sz="1800" spc="-10" dirty="0">
                <a:latin typeface="Microsoft Sans Serif"/>
                <a:cs typeface="Microsoft Sans Serif"/>
              </a:rPr>
              <a:t>mission.</a:t>
            </a:r>
            <a:r>
              <a:rPr sz="1800" spc="23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0" dirty="0">
                <a:latin typeface="Microsoft Sans Serif"/>
                <a:cs typeface="Microsoft Sans Serif"/>
              </a:rPr>
              <a:t> clause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outcome.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COUNT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counts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 Carried Maximum 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145" dirty="0">
                <a:latin typeface="Microsoft Sans Serif"/>
                <a:cs typeface="Microsoft Sans Serif"/>
              </a:rPr>
              <a:t>We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returning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25" dirty="0">
                <a:latin typeface="Microsoft Sans Serif"/>
                <a:cs typeface="Microsoft Sans Serif"/>
              </a:rPr>
              <a:t> payload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function.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main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uses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unique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version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(SELECT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DISTINCT)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heaviest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691" y="153447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2015 Launch 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051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took </a:t>
            </a:r>
            <a:r>
              <a:rPr sz="1800" spc="-35" dirty="0">
                <a:latin typeface="Microsoft Sans Serif"/>
                <a:cs typeface="Microsoft Sans Serif"/>
              </a:rPr>
              <a:t>place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2015.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take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month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year.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shows </a:t>
            </a:r>
            <a:r>
              <a:rPr sz="1800" spc="-20" dirty="0">
                <a:latin typeface="Microsoft Sans Serif"/>
                <a:cs typeface="Microsoft Sans Serif"/>
              </a:rPr>
              <a:t>month.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Substr(DATE,7,</a:t>
            </a:r>
            <a:r>
              <a:rPr sz="1800" spc="-2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11400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Rank Landing Outcomes Between 2010-06-04	and 2017-03-20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18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tabLst>
                <a:tab pos="68897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their 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04/06/2010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20/03/2017.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GROUP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groups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results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195" dirty="0">
                <a:latin typeface="Microsoft Sans Serif"/>
                <a:cs typeface="Microsoft Sans Serif"/>
              </a:rPr>
              <a:t>ORDER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00" dirty="0">
                <a:latin typeface="Microsoft Sans Serif"/>
                <a:cs typeface="Microsoft Sans Serif"/>
              </a:rPr>
              <a:t>DESC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results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decreasing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25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40" dirty="0"/>
              <a:t> </a:t>
            </a:r>
            <a:r>
              <a:rPr dirty="0"/>
              <a:t>map</a:t>
            </a:r>
            <a:r>
              <a:rPr spc="-35" dirty="0"/>
              <a:t> </a:t>
            </a:r>
            <a:r>
              <a:rPr spc="760" dirty="0"/>
              <a:t>–</a:t>
            </a:r>
            <a:r>
              <a:rPr spc="-145" dirty="0"/>
              <a:t> </a:t>
            </a:r>
            <a:r>
              <a:rPr spc="-45" dirty="0"/>
              <a:t>Ground</a:t>
            </a:r>
            <a:r>
              <a:rPr spc="-105" dirty="0"/>
              <a:t> </a:t>
            </a:r>
            <a:r>
              <a:rPr spc="-10" dirty="0"/>
              <a:t>stations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-2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Folium map – Color Labeled 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39442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Folium Map – Distances between CCAFS SLC-40 and its proximities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848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Dashboard – Total success by 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508000" y="1373417"/>
            <a:ext cx="11379199" cy="5360122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400" dirty="0">
              <a:latin typeface="Microsoft Sans Serif"/>
              <a:cs typeface="Microsoft Sans Serif"/>
            </a:endParaRPr>
          </a:p>
          <a:p>
            <a:pPr marL="342900" marR="5080" indent="-114300" algn="just">
              <a:lnSpc>
                <a:spcPct val="90000"/>
              </a:lnSpc>
              <a:spcBef>
                <a:spcPts val="365"/>
              </a:spcBef>
            </a:pPr>
            <a:r>
              <a:rPr lang="en-GB" sz="2400" spc="-15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SpaceX</a:t>
            </a:r>
            <a:r>
              <a:rPr lang="en-GB" sz="2400" spc="-1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GB" sz="2400" spc="-1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revolutionary </a:t>
            </a:r>
            <a:r>
              <a:rPr lang="en-GB" sz="2400" spc="-8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company</a:t>
            </a:r>
            <a:r>
              <a:rPr lang="en-GB" sz="2400" spc="-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who </a:t>
            </a:r>
            <a:r>
              <a:rPr lang="en-GB" sz="2400" spc="-1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has</a:t>
            </a:r>
            <a:r>
              <a:rPr lang="en-GB" sz="2400" spc="3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disrupt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1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space</a:t>
            </a:r>
            <a:r>
              <a:rPr lang="en-GB" sz="2400" spc="3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industry </a:t>
            </a:r>
            <a:r>
              <a:rPr lang="en-GB" sz="2400" spc="-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offering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</a:t>
            </a:r>
            <a:r>
              <a:rPr lang="en-GB" sz="2400" spc="-1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rocket </a:t>
            </a:r>
            <a:r>
              <a:rPr lang="en-GB" sz="2400" spc="-9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launches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specifically </a:t>
            </a:r>
            <a:r>
              <a:rPr lang="en-GB" sz="2400" spc="-8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Falcon </a:t>
            </a:r>
            <a:r>
              <a:rPr lang="en-GB" sz="2400" spc="10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9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low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 </a:t>
            </a:r>
            <a:r>
              <a:rPr lang="en-GB" sz="2400" spc="1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62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million </a:t>
            </a:r>
            <a:r>
              <a:rPr lang="en-GB"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dollars;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while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other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providers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cost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upward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GB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1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165</a:t>
            </a:r>
            <a:r>
              <a:rPr lang="en-GB" sz="2400" spc="10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million</a:t>
            </a:r>
            <a:r>
              <a:rPr lang="en-GB" sz="2400" spc="-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dollar</a:t>
            </a:r>
            <a:r>
              <a:rPr lang="en-GB" sz="2400" spc="-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114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each.</a:t>
            </a:r>
            <a:r>
              <a:rPr lang="en-GB" sz="2400" spc="-1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Most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GB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</a:t>
            </a:r>
            <a:r>
              <a:rPr lang="en-GB" sz="2400" spc="5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saving</a:t>
            </a:r>
            <a:r>
              <a:rPr lang="en-GB" sz="2400" spc="4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thanks</a:t>
            </a:r>
            <a:r>
              <a:rPr lang="en-GB" sz="2400" spc="4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 </a:t>
            </a:r>
            <a:r>
              <a:rPr lang="en-GB" sz="2400" spc="-15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SpaceX </a:t>
            </a:r>
            <a:r>
              <a:rPr lang="en-GB" sz="2400" spc="-1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astounding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idea </a:t>
            </a:r>
            <a:r>
              <a:rPr lang="en-GB" sz="24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GB" sz="2400" spc="-1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reuse</a:t>
            </a:r>
            <a:r>
              <a:rPr lang="en-GB" sz="2400" spc="-9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first </a:t>
            </a:r>
            <a:r>
              <a:rPr lang="en-GB" sz="2400" spc="-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stage</a:t>
            </a:r>
            <a:r>
              <a:rPr lang="en-GB" sz="2400" spc="-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GB" sz="2400" spc="5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launch</a:t>
            </a:r>
            <a:r>
              <a:rPr lang="en-GB" sz="2400" spc="434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</a:t>
            </a:r>
            <a:r>
              <a:rPr lang="en-GB" sz="2400" spc="45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re-land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rocket </a:t>
            </a:r>
            <a:r>
              <a:rPr lang="en-GB" sz="24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</a:t>
            </a:r>
            <a:r>
              <a:rPr lang="en-GB" sz="2400" spc="4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8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used </a:t>
            </a:r>
            <a:r>
              <a:rPr lang="en-GB" sz="2400" spc="-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next </a:t>
            </a:r>
            <a:r>
              <a:rPr lang="en-GB" sz="2400" spc="-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mission. Repeating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 </a:t>
            </a:r>
            <a:r>
              <a:rPr lang="en-GB" sz="2400" spc="-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process </a:t>
            </a:r>
            <a:r>
              <a:rPr lang="en-GB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will </a:t>
            </a:r>
            <a:r>
              <a:rPr lang="en-GB" sz="2400" spc="-1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make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price </a:t>
            </a:r>
            <a:r>
              <a:rPr lang="en-GB"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down </a:t>
            </a:r>
            <a:r>
              <a:rPr lang="en-GB" sz="2400" spc="-1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even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further. </a:t>
            </a:r>
            <a:r>
              <a:rPr lang="en-GB" sz="2400" spc="-114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As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</a:t>
            </a:r>
            <a:r>
              <a:rPr lang="en-GB" sz="2400" spc="-1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GB"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scientist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GB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GB" sz="2400" spc="-1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startup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rivalling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1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SpaceX,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goal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lang="en-GB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</a:t>
            </a:r>
            <a:r>
              <a:rPr lang="en-GB" sz="2400" spc="5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</a:t>
            </a:r>
            <a:r>
              <a:rPr lang="en-GB" sz="2400" spc="4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GB" sz="2400" spc="-8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create</a:t>
            </a:r>
            <a:r>
              <a:rPr lang="en-GB" sz="2400" spc="4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9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machine </a:t>
            </a:r>
            <a:r>
              <a:rPr lang="en-GB"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learning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pipeline </a:t>
            </a:r>
            <a:r>
              <a:rPr lang="en-GB" sz="24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GB" sz="2400" spc="-2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predict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landing </a:t>
            </a:r>
            <a:r>
              <a:rPr lang="en-GB" sz="2400" spc="-5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outcome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first </a:t>
            </a:r>
            <a:r>
              <a:rPr lang="en-GB" sz="2400" spc="-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stage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future.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1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This</a:t>
            </a:r>
            <a:r>
              <a:rPr lang="en-GB" sz="2400" spc="-10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crucial </a:t>
            </a:r>
            <a:r>
              <a:rPr lang="en-GB"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 </a:t>
            </a:r>
            <a:r>
              <a:rPr lang="en-GB" sz="2400" spc="-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identifying </a:t>
            </a:r>
            <a:r>
              <a:rPr lang="en-GB"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r>
              <a:rPr lang="en-GB" sz="2400" spc="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price </a:t>
            </a:r>
            <a:r>
              <a:rPr lang="en-GB" sz="2400" spc="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</a:t>
            </a:r>
            <a:r>
              <a:rPr lang="en-GB"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bid </a:t>
            </a:r>
            <a:r>
              <a:rPr lang="en-GB"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against </a:t>
            </a:r>
            <a:r>
              <a:rPr lang="en-GB" sz="2400" spc="-15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SpaceX</a:t>
            </a:r>
            <a:r>
              <a:rPr lang="en-GB" sz="2400" spc="-1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</a:t>
            </a:r>
            <a:r>
              <a:rPr lang="en-GB"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GB" sz="2400" spc="-1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rocket </a:t>
            </a:r>
            <a:r>
              <a:rPr lang="en-GB" sz="2400" spc="-4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GB" sz="2400" spc="-8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launch.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Problems</a:t>
            </a:r>
            <a:r>
              <a:rPr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</a:t>
            </a:r>
            <a:r>
              <a:rPr lang="en-US"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resolve:</a:t>
            </a: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241300" algn="l"/>
              </a:tabLst>
            </a:pPr>
            <a:r>
              <a:rPr lang="en-US" sz="2400" spc="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</a:t>
            </a:r>
            <a:r>
              <a:rPr lang="en-GB" sz="2400" spc="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Identifying all factors that influence the landing outcome</a:t>
            </a:r>
            <a:r>
              <a:rPr sz="2400" spc="7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69900" marR="626110" lvl="1">
              <a:lnSpc>
                <a:spcPts val="1950"/>
              </a:lnSpc>
              <a:spcBef>
                <a:spcPts val="1385"/>
              </a:spcBef>
              <a:tabLst>
                <a:tab pos="699135" algn="l"/>
              </a:tabLst>
            </a:pPr>
            <a:r>
              <a:rPr sz="2400" spc="-6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</a:t>
            </a:r>
            <a:r>
              <a:rPr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are</a:t>
            </a:r>
            <a:r>
              <a:rPr sz="2400" spc="-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sz="2400" spc="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effects</a:t>
            </a:r>
            <a:r>
              <a:rPr sz="2400" spc="-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8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each</a:t>
            </a:r>
            <a:r>
              <a:rPr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relationship</a:t>
            </a:r>
            <a:r>
              <a:rPr sz="2400" spc="-3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sz="2400" spc="-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rocket</a:t>
            </a:r>
            <a:r>
              <a:rPr sz="2400" spc="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variables</a:t>
            </a:r>
            <a:r>
              <a:rPr sz="2400" spc="-3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</a:t>
            </a:r>
            <a:r>
              <a:rPr sz="2400" spc="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sz="2400" spc="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9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success</a:t>
            </a:r>
            <a:r>
              <a:rPr sz="2400" spc="-14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or</a:t>
            </a:r>
            <a:r>
              <a:rPr sz="2400" spc="5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2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failure</a:t>
            </a:r>
            <a:r>
              <a:rPr sz="2400" spc="-6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  <a:r>
              <a:rPr sz="2400" spc="15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</a:t>
            </a:r>
            <a:r>
              <a:rPr sz="2400" spc="-1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landing</a:t>
            </a:r>
            <a:r>
              <a:rPr sz="2400" spc="-7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2400" spc="-50" dirty="0">
                <a:solidFill>
                  <a:srgbClr val="29292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  <a:endParaRPr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203277"/>
          </a:xfrm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Dashboard – Total success launches for Site KSC LC-39A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3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666" y="141287"/>
            <a:ext cx="10515600" cy="1329145"/>
          </a:xfrm>
          <a:prstGeom prst="rect">
            <a:avLst/>
          </a:prstGeom>
        </p:spPr>
        <p:txBody>
          <a:bodyPr vert="horz" wrap="square" lIns="0" tIns="2037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Dashboard – Payload mass vs Outcome for all sites with different payload mass selected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Low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(0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5000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41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Heavy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(5000</a:t>
            </a:r>
            <a:r>
              <a:rPr sz="1800" b="1" spc="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10000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Classification</a:t>
            </a:r>
            <a:r>
              <a:rPr spc="-114" dirty="0"/>
              <a:t> </a:t>
            </a:r>
            <a:r>
              <a:rPr spc="-14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could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decide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between </a:t>
            </a:r>
            <a:r>
              <a:rPr sz="1800" spc="-25" dirty="0">
                <a:latin typeface="Microsoft Sans Serif"/>
                <a:cs typeface="Microsoft Sans Serif"/>
              </a:rPr>
              <a:t>them.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 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95" dirty="0">
                <a:latin typeface="Arial"/>
                <a:cs typeface="Arial"/>
              </a:rPr>
              <a:t>Decision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tree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best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43</a:t>
            </a:fld>
            <a:endParaRPr spc="6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86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dirty="0">
                <a:latin typeface="Microsoft Sans Serif"/>
                <a:cs typeface="Microsoft Sans Serif"/>
              </a:rPr>
              <a:t>As</a:t>
            </a:r>
            <a:r>
              <a:rPr sz="2150" spc="-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1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-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accuracy</a:t>
            </a:r>
            <a:r>
              <a:rPr sz="2150" spc="-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all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equal,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confusion</a:t>
            </a:r>
            <a:r>
              <a:rPr sz="2150" spc="1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matrices</a:t>
            </a:r>
            <a:r>
              <a:rPr sz="2150" spc="-6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also </a:t>
            </a:r>
            <a:r>
              <a:rPr sz="2150" spc="-10" dirty="0">
                <a:latin typeface="Microsoft Sans Serif"/>
                <a:cs typeface="Microsoft Sans Serif"/>
              </a:rPr>
              <a:t>identical.</a:t>
            </a:r>
            <a:r>
              <a:rPr sz="2150" dirty="0">
                <a:latin typeface="Microsoft Sans Serif"/>
                <a:cs typeface="Microsoft Sans Serif"/>
              </a:rPr>
              <a:t>	</a:t>
            </a:r>
            <a:r>
              <a:rPr sz="2150" spc="-105" dirty="0">
                <a:latin typeface="Microsoft Sans Serif"/>
                <a:cs typeface="Microsoft Sans Serif"/>
              </a:rPr>
              <a:t>The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problem</a:t>
            </a:r>
            <a:r>
              <a:rPr sz="2150" spc="-3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of these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models</a:t>
            </a:r>
            <a:r>
              <a:rPr sz="2150" spc="-9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false</a:t>
            </a:r>
            <a:r>
              <a:rPr sz="2150" spc="-8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 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kNN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44</a:t>
            </a:fld>
            <a:endParaRPr spc="6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Decision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SVM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14300" y="1139824"/>
            <a:ext cx="11645900" cy="5502276"/>
          </a:xfrm>
          <a:prstGeom prst="rect">
            <a:avLst/>
          </a:prstGeom>
        </p:spPr>
        <p:txBody>
          <a:bodyPr vert="horz" wrap="square" lIns="0" tIns="43180" rIns="0" bIns="0" rtlCol="0">
            <a:norm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a</a:t>
            </a:r>
            <a:r>
              <a:rPr spc="25" dirty="0"/>
              <a:t> </a:t>
            </a:r>
            <a:r>
              <a:rPr spc="-45" dirty="0"/>
              <a:t>mission</a:t>
            </a:r>
            <a:r>
              <a:rPr spc="-90" dirty="0"/>
              <a:t> </a:t>
            </a:r>
            <a:r>
              <a:rPr spc="-40" dirty="0"/>
              <a:t>can</a:t>
            </a:r>
            <a:r>
              <a:rPr spc="20" dirty="0"/>
              <a:t> </a:t>
            </a:r>
            <a:r>
              <a:rPr dirty="0"/>
              <a:t>be</a:t>
            </a:r>
            <a:r>
              <a:rPr spc="-60" dirty="0"/>
              <a:t> </a:t>
            </a:r>
            <a:r>
              <a:rPr spc="-40" dirty="0"/>
              <a:t>explained</a:t>
            </a:r>
            <a:r>
              <a:rPr spc="-80" dirty="0"/>
              <a:t> </a:t>
            </a:r>
            <a:r>
              <a:rPr dirty="0"/>
              <a:t>by</a:t>
            </a:r>
            <a:r>
              <a:rPr spc="5" dirty="0"/>
              <a:t> </a:t>
            </a:r>
            <a:r>
              <a:rPr spc="-60" dirty="0"/>
              <a:t>several</a:t>
            </a:r>
            <a:r>
              <a:rPr spc="25" dirty="0"/>
              <a:t> </a:t>
            </a:r>
            <a:r>
              <a:rPr spc="-25" dirty="0"/>
              <a:t>factors</a:t>
            </a:r>
            <a:r>
              <a:rPr spc="-30" dirty="0"/>
              <a:t> </a:t>
            </a:r>
            <a:r>
              <a:rPr spc="-55" dirty="0"/>
              <a:t>such</a:t>
            </a:r>
            <a:r>
              <a:rPr spc="-50" dirty="0"/>
              <a:t> </a:t>
            </a:r>
            <a:r>
              <a:rPr spc="-105" dirty="0"/>
              <a:t>as</a:t>
            </a:r>
            <a:r>
              <a:rPr spc="-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dirty="0"/>
              <a:t>site,</a:t>
            </a:r>
            <a:r>
              <a:rPr spc="9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25" dirty="0"/>
              <a:t>and </a:t>
            </a:r>
            <a:r>
              <a:rPr spc="-50" dirty="0"/>
              <a:t>especially</a:t>
            </a:r>
            <a:r>
              <a:rPr spc="-105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30" dirty="0"/>
              <a:t>number</a:t>
            </a:r>
            <a:r>
              <a:rPr spc="-9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30" dirty="0"/>
              <a:t>previous</a:t>
            </a:r>
            <a:r>
              <a:rPr spc="-35" dirty="0"/>
              <a:t> </a:t>
            </a:r>
            <a:r>
              <a:rPr spc="-70" dirty="0"/>
              <a:t>launches.</a:t>
            </a:r>
            <a:r>
              <a:rPr spc="-145" dirty="0"/>
              <a:t> </a:t>
            </a:r>
            <a:r>
              <a:rPr spc="-55" dirty="0"/>
              <a:t>Indeed,</a:t>
            </a:r>
            <a:r>
              <a:rPr spc="-70" dirty="0"/>
              <a:t> </a:t>
            </a:r>
            <a:r>
              <a:rPr dirty="0"/>
              <a:t>we </a:t>
            </a:r>
            <a:r>
              <a:rPr spc="-80" dirty="0"/>
              <a:t>can</a:t>
            </a:r>
            <a:r>
              <a:rPr spc="-35" dirty="0"/>
              <a:t> </a:t>
            </a:r>
            <a:r>
              <a:rPr spc="-90" dirty="0"/>
              <a:t>assume</a:t>
            </a:r>
            <a:r>
              <a:rPr spc="-30" dirty="0"/>
              <a:t> </a:t>
            </a:r>
            <a:r>
              <a:rPr dirty="0"/>
              <a:t>that</a:t>
            </a:r>
            <a:r>
              <a:rPr spc="-55" dirty="0"/>
              <a:t> </a:t>
            </a:r>
            <a:r>
              <a:rPr dirty="0"/>
              <a:t>there </a:t>
            </a:r>
            <a:r>
              <a:rPr spc="-70" dirty="0"/>
              <a:t>has</a:t>
            </a:r>
            <a:r>
              <a:rPr spc="-35" dirty="0"/>
              <a:t> </a:t>
            </a:r>
            <a:r>
              <a:rPr spc="-20" dirty="0"/>
              <a:t>been</a:t>
            </a:r>
            <a:r>
              <a:rPr spc="1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dirty="0"/>
              <a:t>gain</a:t>
            </a:r>
            <a:r>
              <a:rPr spc="-55" dirty="0"/>
              <a:t> </a:t>
            </a:r>
            <a:r>
              <a:rPr spc="-25" dirty="0"/>
              <a:t>in </a:t>
            </a:r>
            <a:r>
              <a:rPr spc="-30" dirty="0"/>
              <a:t>knowledge</a:t>
            </a:r>
            <a:r>
              <a:rPr spc="-105" dirty="0"/>
              <a:t> </a:t>
            </a:r>
            <a:r>
              <a:rPr spc="-35" dirty="0"/>
              <a:t>between</a:t>
            </a:r>
            <a:r>
              <a:rPr spc="-70" dirty="0"/>
              <a:t> </a:t>
            </a:r>
            <a:r>
              <a:rPr spc="-65" dirty="0"/>
              <a:t>launches</a:t>
            </a:r>
            <a:r>
              <a:rPr spc="-75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spc="-20" dirty="0"/>
              <a:t>allowed</a:t>
            </a:r>
            <a:r>
              <a:rPr spc="-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go</a:t>
            </a:r>
            <a:r>
              <a:rPr spc="5" dirty="0"/>
              <a:t> </a:t>
            </a:r>
            <a:r>
              <a:rPr dirty="0"/>
              <a:t>from</a:t>
            </a:r>
            <a:r>
              <a:rPr spc="4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spc="-20" dirty="0"/>
              <a:t>failure</a:t>
            </a:r>
            <a:r>
              <a:rPr spc="-45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10" dirty="0"/>
              <a:t>success.</a:t>
            </a: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dirty="0"/>
              <a:t>orbits</a:t>
            </a:r>
            <a:r>
              <a:rPr spc="-8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best</a:t>
            </a:r>
            <a:r>
              <a:rPr spc="-40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spc="-20" dirty="0"/>
              <a:t>rates</a:t>
            </a:r>
            <a:r>
              <a:rPr spc="40" dirty="0"/>
              <a:t> </a:t>
            </a:r>
            <a:r>
              <a:rPr spc="-10" dirty="0"/>
              <a:t>are</a:t>
            </a:r>
            <a:r>
              <a:rPr spc="75" dirty="0"/>
              <a:t> </a:t>
            </a:r>
            <a:r>
              <a:rPr spc="-190" dirty="0"/>
              <a:t>GEO,</a:t>
            </a:r>
            <a:r>
              <a:rPr spc="70" dirty="0"/>
              <a:t> </a:t>
            </a:r>
            <a:r>
              <a:rPr spc="-155" dirty="0"/>
              <a:t>HEO,</a:t>
            </a:r>
            <a:r>
              <a:rPr spc="-70" dirty="0"/>
              <a:t> </a:t>
            </a:r>
            <a:r>
              <a:rPr spc="-185" dirty="0"/>
              <a:t>SSO,</a:t>
            </a:r>
            <a:r>
              <a:rPr spc="5" dirty="0"/>
              <a:t> </a:t>
            </a:r>
            <a:r>
              <a:rPr spc="-155" dirty="0"/>
              <a:t>ES-</a:t>
            </a:r>
            <a:r>
              <a:rPr spc="-25" dirty="0"/>
              <a:t>L1.</a:t>
            </a: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</a:tabLst>
            </a:pPr>
            <a:r>
              <a:rPr spc="-30" dirty="0">
                <a:solidFill>
                  <a:srgbClr val="292929"/>
                </a:solidFill>
              </a:rPr>
              <a:t>Depending</a:t>
            </a:r>
            <a:r>
              <a:rPr spc="-14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on</a:t>
            </a:r>
            <a:r>
              <a:rPr spc="-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orbits,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spc="-95" dirty="0">
                <a:solidFill>
                  <a:srgbClr val="292929"/>
                </a:solidFill>
              </a:rPr>
              <a:t>mass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spc="-80" dirty="0">
                <a:solidFill>
                  <a:srgbClr val="292929"/>
                </a:solidFill>
              </a:rPr>
              <a:t>can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</a:t>
            </a:r>
            <a:r>
              <a:rPr spc="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criterion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to</a:t>
            </a:r>
            <a:r>
              <a:rPr spc="75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take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into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spc="-45" dirty="0">
                <a:solidFill>
                  <a:srgbClr val="292929"/>
                </a:solidFill>
              </a:rPr>
              <a:t>account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for</a:t>
            </a:r>
            <a:r>
              <a:rPr spc="7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90" dirty="0">
                <a:solidFill>
                  <a:srgbClr val="292929"/>
                </a:solidFill>
              </a:rPr>
              <a:t>success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of</a:t>
            </a:r>
            <a:r>
              <a:rPr spc="35" dirty="0">
                <a:solidFill>
                  <a:srgbClr val="292929"/>
                </a:solidFill>
              </a:rPr>
              <a:t> </a:t>
            </a:r>
            <a:r>
              <a:rPr spc="-50" dirty="0">
                <a:solidFill>
                  <a:srgbClr val="292929"/>
                </a:solidFill>
              </a:rPr>
              <a:t>a </a:t>
            </a:r>
            <a:r>
              <a:rPr spc="-45" dirty="0">
                <a:solidFill>
                  <a:srgbClr val="292929"/>
                </a:solidFill>
              </a:rPr>
              <a:t>mission.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120" dirty="0">
                <a:solidFill>
                  <a:srgbClr val="292929"/>
                </a:solidFill>
              </a:rPr>
              <a:t>Some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require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light</a:t>
            </a:r>
            <a:r>
              <a:rPr spc="-114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</a:t>
            </a:r>
            <a:r>
              <a:rPr spc="55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spc="-100" dirty="0">
                <a:solidFill>
                  <a:srgbClr val="292929"/>
                </a:solidFill>
              </a:rPr>
              <a:t>mass.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But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generally</a:t>
            </a:r>
            <a:r>
              <a:rPr spc="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low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 perform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better</a:t>
            </a:r>
            <a:r>
              <a:rPr spc="-1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than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payloads.</a:t>
            </a: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pc="-10" dirty="0"/>
              <a:t>With</a:t>
            </a:r>
            <a:r>
              <a:rPr spc="-110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20" dirty="0"/>
              <a:t>current</a:t>
            </a:r>
            <a:r>
              <a:rPr spc="-75" dirty="0"/>
              <a:t> </a:t>
            </a:r>
            <a:r>
              <a:rPr spc="-20" dirty="0"/>
              <a:t>data,</a:t>
            </a:r>
            <a:r>
              <a:rPr spc="-4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25" dirty="0"/>
              <a:t>cannot</a:t>
            </a:r>
            <a:r>
              <a:rPr spc="-65" dirty="0"/>
              <a:t> </a:t>
            </a:r>
            <a:r>
              <a:rPr spc="-40" dirty="0"/>
              <a:t>explain</a:t>
            </a:r>
            <a:r>
              <a:rPr spc="-75" dirty="0"/>
              <a:t> </a:t>
            </a:r>
            <a:r>
              <a:rPr dirty="0"/>
              <a:t>why</a:t>
            </a:r>
            <a:r>
              <a:rPr spc="-10" dirty="0"/>
              <a:t> </a:t>
            </a:r>
            <a:r>
              <a:rPr spc="-75" dirty="0"/>
              <a:t>some</a:t>
            </a:r>
            <a:r>
              <a:rPr spc="-45" dirty="0"/>
              <a:t> </a:t>
            </a:r>
            <a:r>
              <a:rPr spc="-40" dirty="0"/>
              <a:t>launch</a:t>
            </a:r>
            <a:r>
              <a:rPr spc="-60" dirty="0"/>
              <a:t> </a:t>
            </a:r>
            <a:r>
              <a:rPr spc="-20" dirty="0"/>
              <a:t>sites</a:t>
            </a:r>
            <a:r>
              <a:rPr spc="-45" dirty="0"/>
              <a:t> </a:t>
            </a:r>
            <a:r>
              <a:rPr spc="-35" dirty="0"/>
              <a:t>are</a:t>
            </a:r>
            <a:r>
              <a:rPr spc="-10" dirty="0"/>
              <a:t> </a:t>
            </a:r>
            <a:r>
              <a:rPr dirty="0"/>
              <a:t>better</a:t>
            </a:r>
            <a:r>
              <a:rPr spc="-30" dirty="0"/>
              <a:t> </a:t>
            </a:r>
            <a:r>
              <a:rPr dirty="0"/>
              <a:t>than</a:t>
            </a:r>
            <a:r>
              <a:rPr spc="-60" dirty="0"/>
              <a:t> </a:t>
            </a:r>
            <a:r>
              <a:rPr spc="-20" dirty="0"/>
              <a:t>others</a:t>
            </a:r>
            <a:r>
              <a:rPr spc="-45" dirty="0"/>
              <a:t> </a:t>
            </a:r>
            <a:r>
              <a:rPr spc="-195" dirty="0"/>
              <a:t>(KSC</a:t>
            </a:r>
            <a:r>
              <a:rPr spc="75" dirty="0"/>
              <a:t> </a:t>
            </a:r>
            <a:r>
              <a:rPr spc="-80" dirty="0"/>
              <a:t>LC-</a:t>
            </a:r>
            <a:r>
              <a:rPr dirty="0"/>
              <a:t>39A</a:t>
            </a:r>
            <a:r>
              <a:rPr spc="-70" dirty="0"/>
              <a:t> </a:t>
            </a:r>
            <a:r>
              <a:rPr spc="-25" dirty="0"/>
              <a:t>is </a:t>
            </a:r>
            <a:r>
              <a:rPr dirty="0"/>
              <a:t>the</a:t>
            </a:r>
            <a:r>
              <a:rPr spc="-120" dirty="0"/>
              <a:t> </a:t>
            </a:r>
            <a:r>
              <a:rPr dirty="0"/>
              <a:t>best</a:t>
            </a:r>
            <a:r>
              <a:rPr spc="-80" dirty="0"/>
              <a:t> </a:t>
            </a:r>
            <a:r>
              <a:rPr spc="-60" dirty="0"/>
              <a:t>launch </a:t>
            </a:r>
            <a:r>
              <a:rPr spc="-40" dirty="0"/>
              <a:t>site).</a:t>
            </a:r>
            <a:r>
              <a:rPr spc="-8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get</a:t>
            </a:r>
            <a:r>
              <a:rPr spc="-5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65" dirty="0"/>
              <a:t>answer</a:t>
            </a:r>
            <a:r>
              <a:rPr spc="-5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20" dirty="0"/>
              <a:t>problem,</a:t>
            </a:r>
            <a:r>
              <a:rPr spc="-35" dirty="0"/>
              <a:t> </a:t>
            </a:r>
            <a:r>
              <a:rPr dirty="0"/>
              <a:t>we could</a:t>
            </a:r>
            <a:r>
              <a:rPr spc="-35" dirty="0"/>
              <a:t> </a:t>
            </a:r>
            <a:r>
              <a:rPr dirty="0"/>
              <a:t>obtain</a:t>
            </a:r>
            <a:r>
              <a:rPr spc="-55" dirty="0"/>
              <a:t> </a:t>
            </a:r>
            <a:r>
              <a:rPr spc="-40" dirty="0"/>
              <a:t>atmospheric</a:t>
            </a:r>
            <a:r>
              <a:rPr spc="-75" dirty="0"/>
              <a:t> </a:t>
            </a:r>
            <a:r>
              <a:rPr dirty="0"/>
              <a:t>or</a:t>
            </a:r>
            <a:r>
              <a:rPr spc="-20" dirty="0"/>
              <a:t> </a:t>
            </a:r>
            <a:r>
              <a:rPr dirty="0"/>
              <a:t>other</a:t>
            </a:r>
            <a:r>
              <a:rPr spc="50" dirty="0"/>
              <a:t> </a:t>
            </a:r>
            <a:r>
              <a:rPr spc="-10" dirty="0"/>
              <a:t>relevant data.</a:t>
            </a: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pc="-10" dirty="0"/>
              <a:t>For</a:t>
            </a:r>
            <a:r>
              <a:rPr spc="-110" dirty="0"/>
              <a:t> </a:t>
            </a:r>
            <a:r>
              <a:rPr dirty="0"/>
              <a:t>this</a:t>
            </a:r>
            <a:r>
              <a:rPr spc="-70" dirty="0"/>
              <a:t> </a:t>
            </a:r>
            <a:r>
              <a:rPr spc="-35" dirty="0"/>
              <a:t>dataset,</a:t>
            </a:r>
            <a:r>
              <a:rPr spc="-8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65" dirty="0"/>
              <a:t>choose</a:t>
            </a:r>
            <a:r>
              <a:rPr spc="-5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70" dirty="0"/>
              <a:t>Tree</a:t>
            </a:r>
            <a:r>
              <a:rPr spc="55" dirty="0"/>
              <a:t> </a:t>
            </a:r>
            <a:r>
              <a:rPr dirty="0"/>
              <a:t>Algorithm</a:t>
            </a:r>
            <a:r>
              <a:rPr spc="15" dirty="0"/>
              <a:t> </a:t>
            </a:r>
            <a:r>
              <a:rPr spc="-100" dirty="0"/>
              <a:t>as</a:t>
            </a:r>
            <a:r>
              <a:rPr spc="-20" dirty="0"/>
              <a:t> </a:t>
            </a:r>
            <a:r>
              <a:rPr dirty="0"/>
              <a:t>the best</a:t>
            </a:r>
            <a:r>
              <a:rPr spc="-60" dirty="0"/>
              <a:t> </a:t>
            </a:r>
            <a:r>
              <a:rPr spc="-20" dirty="0"/>
              <a:t>model</a:t>
            </a:r>
            <a:r>
              <a:rPr spc="-60" dirty="0"/>
              <a:t> even</a:t>
            </a:r>
            <a:r>
              <a:rPr spc="15" dirty="0"/>
              <a:t> </a:t>
            </a:r>
            <a:r>
              <a:rPr dirty="0"/>
              <a:t>if</a:t>
            </a:r>
            <a:r>
              <a:rPr spc="2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test</a:t>
            </a:r>
            <a:r>
              <a:rPr spc="-75" dirty="0"/>
              <a:t> </a:t>
            </a:r>
            <a:r>
              <a:rPr spc="-10" dirty="0"/>
              <a:t>accuracy </a:t>
            </a:r>
            <a:r>
              <a:rPr spc="-35" dirty="0"/>
              <a:t>between</a:t>
            </a:r>
            <a:r>
              <a:rPr spc="-85" dirty="0"/>
              <a:t> </a:t>
            </a:r>
            <a:r>
              <a:rPr dirty="0"/>
              <a:t>all</a:t>
            </a:r>
            <a:r>
              <a:rPr spc="-5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35" dirty="0"/>
              <a:t>models</a:t>
            </a:r>
            <a:r>
              <a:rPr spc="-30" dirty="0"/>
              <a:t> </a:t>
            </a:r>
            <a:r>
              <a:rPr spc="-40" dirty="0"/>
              <a:t>used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25" dirty="0"/>
              <a:t>identical.</a:t>
            </a:r>
            <a:r>
              <a:rPr spc="-95" dirty="0"/>
              <a:t> </a:t>
            </a:r>
            <a:r>
              <a:rPr spc="-150" dirty="0"/>
              <a:t>We</a:t>
            </a:r>
            <a:r>
              <a:rPr spc="35" dirty="0"/>
              <a:t> </a:t>
            </a:r>
            <a:r>
              <a:rPr spc="-65" dirty="0"/>
              <a:t>choose</a:t>
            </a:r>
            <a:r>
              <a:rPr spc="-55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95" dirty="0"/>
              <a:t>Tree</a:t>
            </a:r>
            <a:r>
              <a:rPr dirty="0"/>
              <a:t> Algorithm</a:t>
            </a:r>
            <a:r>
              <a:rPr spc="45" dirty="0"/>
              <a:t> </a:t>
            </a:r>
            <a:r>
              <a:rPr spc="-75" dirty="0"/>
              <a:t>because</a:t>
            </a:r>
            <a:r>
              <a:rPr spc="-45" dirty="0"/>
              <a:t> </a:t>
            </a:r>
            <a:r>
              <a:rPr spc="55" dirty="0"/>
              <a:t>it</a:t>
            </a:r>
            <a:r>
              <a:rPr spc="-50" dirty="0"/>
              <a:t> </a:t>
            </a:r>
            <a:r>
              <a:rPr spc="-40" dirty="0"/>
              <a:t>has</a:t>
            </a:r>
            <a:r>
              <a:rPr spc="35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10" dirty="0"/>
              <a:t>better </a:t>
            </a:r>
            <a:r>
              <a:rPr dirty="0"/>
              <a:t>train</a:t>
            </a:r>
            <a:r>
              <a:rPr spc="15" dirty="0"/>
              <a:t> </a:t>
            </a:r>
            <a:r>
              <a:rPr spc="-10" dirty="0"/>
              <a:t>accuracy.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1" y="1175178"/>
            <a:ext cx="9889173" cy="4507644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</a:tabLst>
            </a:pPr>
            <a:r>
              <a:rPr sz="185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60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</a:tabLst>
            </a:pP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Web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1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 dirty="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</a:tabLst>
            </a:pP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611270"/>
            <a:ext cx="7989570" cy="149079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GB"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lang="en-GB" sz="185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GB"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lang="en-GB"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GB"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lang="en-GB" sz="185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GB"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lang="en-GB" sz="18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GB"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lang="en-GB" sz="185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GB"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GB"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GB"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using Logistic regression</a:t>
            </a: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GB"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Support vector machine (SVM)</a:t>
            </a: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GB"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 tree</a:t>
            </a: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GB"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K-nearest </a:t>
            </a:r>
            <a:r>
              <a:rPr lang="en-GB" sz="1850" spc="-10" dirty="0" err="1">
                <a:solidFill>
                  <a:srgbClr val="767070"/>
                </a:solidFill>
                <a:latin typeface="Microsoft Sans Serif"/>
                <a:cs typeface="Microsoft Sans Serif"/>
              </a:rPr>
              <a:t>neighbors</a:t>
            </a:r>
            <a:r>
              <a:rPr lang="en-GB"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(KNN)</a:t>
            </a: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endParaRPr lang="en-GB" sz="185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1" y="420624"/>
            <a:ext cx="4552421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Methodol</a:t>
            </a:r>
            <a:r>
              <a:rPr lang="en-US"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og</a:t>
            </a: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810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API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rocket,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8600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</a:tabLst>
            </a:pPr>
            <a:r>
              <a:rPr sz="1400" spc="-75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Space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X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90" dirty="0">
                <a:latin typeface="Microsoft Sans Serif"/>
                <a:cs typeface="Microsoft Sans Serif"/>
              </a:rPr>
              <a:t>REST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API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50" dirty="0">
                <a:latin typeface="Microsoft Sans Serif"/>
                <a:cs typeface="Microsoft Sans Serif"/>
              </a:rPr>
              <a:t>URL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webscrapping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Wikipedia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landing,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400" spc="-155" dirty="0">
                <a:latin typeface="Microsoft Sans Serif"/>
                <a:cs typeface="Microsoft Sans Serif"/>
              </a:rPr>
              <a:t>URL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6409" y="315911"/>
            <a:ext cx="10515600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 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225" algn="ctr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JSON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232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508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export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1750" indent="13335" algn="ctr">
              <a:lnSpc>
                <a:spcPct val="100600"/>
              </a:lnSpc>
              <a:spcBef>
                <a:spcPts val="1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457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with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736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Export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7836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 Collection – SpaceX API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57134" y="866817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8</a:t>
            </a:fld>
            <a:endParaRPr spc="35" dirty="0"/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Convert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JSON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Transform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E2E065-3898-856E-E8C8-0BA12FF107BF}"/>
              </a:ext>
            </a:extLst>
          </p:cNvPr>
          <p:cNvGrpSpPr/>
          <p:nvPr/>
        </p:nvGrpSpPr>
        <p:grpSpPr>
          <a:xfrm>
            <a:off x="771525" y="1549717"/>
            <a:ext cx="10896600" cy="3965258"/>
            <a:chOff x="771525" y="1549717"/>
            <a:chExt cx="10896600" cy="3965258"/>
          </a:xfrm>
        </p:grpSpPr>
        <p:pic>
          <p:nvPicPr>
            <p:cNvPr id="3" name="object 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525" y="2114550"/>
              <a:ext cx="2847975" cy="257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925" y="5200650"/>
              <a:ext cx="2743200" cy="114300"/>
            </a:xfrm>
            <a:prstGeom prst="rect">
              <a:avLst/>
            </a:prstGeom>
          </p:spPr>
        </p:pic>
        <p:grpSp>
          <p:nvGrpSpPr>
            <p:cNvPr id="9" name="object 9"/>
            <p:cNvGrpSpPr/>
            <p:nvPr/>
          </p:nvGrpSpPr>
          <p:grpSpPr>
            <a:xfrm>
              <a:off x="838200" y="2781300"/>
              <a:ext cx="6629400" cy="2733675"/>
              <a:chOff x="838200" y="2781300"/>
              <a:chExt cx="6629400" cy="2733675"/>
            </a:xfrm>
          </p:grpSpPr>
          <p:pic>
            <p:nvPicPr>
              <p:cNvPr id="10" name="object 10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200" y="3514725"/>
                <a:ext cx="2371725" cy="352425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24400" y="2781300"/>
                <a:ext cx="2743200" cy="1790700"/>
              </a:xfrm>
              <a:prstGeom prst="rect">
                <a:avLst/>
              </a:prstGeom>
            </p:spPr>
          </p:pic>
          <p:sp>
            <p:nvSpPr>
              <p:cNvPr id="12" name="object 12"/>
              <p:cNvSpPr/>
              <p:nvPr/>
            </p:nvSpPr>
            <p:spPr>
              <a:xfrm>
                <a:off x="2957576" y="3638550"/>
                <a:ext cx="1733550" cy="1876425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1876425">
                    <a:moveTo>
                      <a:pt x="852424" y="1847850"/>
                    </a:moveTo>
                    <a:lnTo>
                      <a:pt x="0" y="1847850"/>
                    </a:lnTo>
                    <a:lnTo>
                      <a:pt x="0" y="1876425"/>
                    </a:lnTo>
                    <a:lnTo>
                      <a:pt x="880999" y="1876425"/>
                    </a:lnTo>
                    <a:lnTo>
                      <a:pt x="880999" y="1862201"/>
                    </a:lnTo>
                    <a:lnTo>
                      <a:pt x="852424" y="1862201"/>
                    </a:lnTo>
                    <a:lnTo>
                      <a:pt x="852424" y="1847850"/>
                    </a:lnTo>
                    <a:close/>
                  </a:path>
                  <a:path w="1733550" h="1876425">
                    <a:moveTo>
                      <a:pt x="1647698" y="28575"/>
                    </a:moveTo>
                    <a:lnTo>
                      <a:pt x="852424" y="28575"/>
                    </a:lnTo>
                    <a:lnTo>
                      <a:pt x="852424" y="1862201"/>
                    </a:lnTo>
                    <a:lnTo>
                      <a:pt x="866775" y="1847850"/>
                    </a:lnTo>
                    <a:lnTo>
                      <a:pt x="880999" y="1847850"/>
                    </a:lnTo>
                    <a:lnTo>
                      <a:pt x="880999" y="57150"/>
                    </a:lnTo>
                    <a:lnTo>
                      <a:pt x="866775" y="57150"/>
                    </a:lnTo>
                    <a:lnTo>
                      <a:pt x="880999" y="42925"/>
                    </a:lnTo>
                    <a:lnTo>
                      <a:pt x="1647698" y="42925"/>
                    </a:lnTo>
                    <a:lnTo>
                      <a:pt x="1647698" y="28575"/>
                    </a:lnTo>
                    <a:close/>
                  </a:path>
                  <a:path w="1733550" h="1876425">
                    <a:moveTo>
                      <a:pt x="880999" y="1847850"/>
                    </a:moveTo>
                    <a:lnTo>
                      <a:pt x="866775" y="1847850"/>
                    </a:lnTo>
                    <a:lnTo>
                      <a:pt x="852424" y="1862201"/>
                    </a:lnTo>
                    <a:lnTo>
                      <a:pt x="880999" y="1862201"/>
                    </a:lnTo>
                    <a:lnTo>
                      <a:pt x="880999" y="1847850"/>
                    </a:lnTo>
                    <a:close/>
                  </a:path>
                  <a:path w="1733550" h="1876425">
                    <a:moveTo>
                      <a:pt x="1647698" y="0"/>
                    </a:moveTo>
                    <a:lnTo>
                      <a:pt x="1647698" y="85725"/>
                    </a:lnTo>
                    <a:lnTo>
                      <a:pt x="1704932" y="57150"/>
                    </a:lnTo>
                    <a:lnTo>
                      <a:pt x="1662049" y="57150"/>
                    </a:lnTo>
                    <a:lnTo>
                      <a:pt x="1662049" y="28575"/>
                    </a:lnTo>
                    <a:lnTo>
                      <a:pt x="1704763" y="28575"/>
                    </a:lnTo>
                    <a:lnTo>
                      <a:pt x="1647698" y="0"/>
                    </a:lnTo>
                    <a:close/>
                  </a:path>
                  <a:path w="1733550" h="1876425">
                    <a:moveTo>
                      <a:pt x="880999" y="42925"/>
                    </a:moveTo>
                    <a:lnTo>
                      <a:pt x="866775" y="57150"/>
                    </a:lnTo>
                    <a:lnTo>
                      <a:pt x="880999" y="57150"/>
                    </a:lnTo>
                    <a:lnTo>
                      <a:pt x="880999" y="42925"/>
                    </a:lnTo>
                    <a:close/>
                  </a:path>
                  <a:path w="1733550" h="1876425">
                    <a:moveTo>
                      <a:pt x="1647698" y="42925"/>
                    </a:moveTo>
                    <a:lnTo>
                      <a:pt x="880999" y="42925"/>
                    </a:lnTo>
                    <a:lnTo>
                      <a:pt x="880999" y="57150"/>
                    </a:lnTo>
                    <a:lnTo>
                      <a:pt x="1647698" y="57150"/>
                    </a:lnTo>
                    <a:lnTo>
                      <a:pt x="1647698" y="42925"/>
                    </a:lnTo>
                    <a:close/>
                  </a:path>
                  <a:path w="1733550" h="1876425">
                    <a:moveTo>
                      <a:pt x="1704763" y="28575"/>
                    </a:moveTo>
                    <a:lnTo>
                      <a:pt x="1662049" y="28575"/>
                    </a:lnTo>
                    <a:lnTo>
                      <a:pt x="1662049" y="57150"/>
                    </a:lnTo>
                    <a:lnTo>
                      <a:pt x="1704932" y="57150"/>
                    </a:lnTo>
                    <a:lnTo>
                      <a:pt x="1733423" y="42925"/>
                    </a:lnTo>
                    <a:lnTo>
                      <a:pt x="1704763" y="28575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16"/>
            <p:cNvSpPr/>
            <p:nvPr/>
          </p:nvSpPr>
          <p:spPr>
            <a:xfrm>
              <a:off x="10143363" y="3795521"/>
              <a:ext cx="85725" cy="1019810"/>
            </a:xfrm>
            <a:custGeom>
              <a:avLst/>
              <a:gdLst/>
              <a:ahLst/>
              <a:cxnLst/>
              <a:rect l="l" t="t" r="r" b="b"/>
              <a:pathLst>
                <a:path w="85725" h="1019810">
                  <a:moveTo>
                    <a:pt x="28568" y="933788"/>
                  </a:moveTo>
                  <a:lnTo>
                    <a:pt x="0" y="934084"/>
                  </a:lnTo>
                  <a:lnTo>
                    <a:pt x="43560" y="1019301"/>
                  </a:lnTo>
                  <a:lnTo>
                    <a:pt x="78448" y="948054"/>
                  </a:lnTo>
                  <a:lnTo>
                    <a:pt x="28701" y="948054"/>
                  </a:lnTo>
                  <a:lnTo>
                    <a:pt x="28568" y="933788"/>
                  </a:lnTo>
                  <a:close/>
                </a:path>
                <a:path w="85725" h="1019810">
                  <a:moveTo>
                    <a:pt x="57142" y="933492"/>
                  </a:moveTo>
                  <a:lnTo>
                    <a:pt x="28568" y="933788"/>
                  </a:lnTo>
                  <a:lnTo>
                    <a:pt x="28701" y="948054"/>
                  </a:lnTo>
                  <a:lnTo>
                    <a:pt x="57276" y="947801"/>
                  </a:lnTo>
                  <a:lnTo>
                    <a:pt x="57142" y="933492"/>
                  </a:lnTo>
                  <a:close/>
                </a:path>
                <a:path w="85725" h="1019810">
                  <a:moveTo>
                    <a:pt x="85725" y="933195"/>
                  </a:moveTo>
                  <a:lnTo>
                    <a:pt x="57142" y="933492"/>
                  </a:lnTo>
                  <a:lnTo>
                    <a:pt x="57276" y="947801"/>
                  </a:lnTo>
                  <a:lnTo>
                    <a:pt x="28701" y="948054"/>
                  </a:lnTo>
                  <a:lnTo>
                    <a:pt x="78448" y="948054"/>
                  </a:lnTo>
                  <a:lnTo>
                    <a:pt x="85725" y="933195"/>
                  </a:lnTo>
                  <a:close/>
                </a:path>
                <a:path w="85725" h="1019810">
                  <a:moveTo>
                    <a:pt x="48386" y="0"/>
                  </a:moveTo>
                  <a:lnTo>
                    <a:pt x="19811" y="380"/>
                  </a:lnTo>
                  <a:lnTo>
                    <a:pt x="28568" y="933788"/>
                  </a:lnTo>
                  <a:lnTo>
                    <a:pt x="57142" y="933492"/>
                  </a:lnTo>
                  <a:lnTo>
                    <a:pt x="4838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29448" y="2028825"/>
              <a:ext cx="1333500" cy="1676400"/>
            </a:xfrm>
            <a:custGeom>
              <a:avLst/>
              <a:gdLst/>
              <a:ahLst/>
              <a:cxnLst/>
              <a:rect l="l" t="t" r="r" b="b"/>
              <a:pathLst>
                <a:path w="1333500" h="1676400">
                  <a:moveTo>
                    <a:pt x="652526" y="1647825"/>
                  </a:moveTo>
                  <a:lnTo>
                    <a:pt x="0" y="1647825"/>
                  </a:lnTo>
                  <a:lnTo>
                    <a:pt x="0" y="1676400"/>
                  </a:lnTo>
                  <a:lnTo>
                    <a:pt x="681101" y="1676400"/>
                  </a:lnTo>
                  <a:lnTo>
                    <a:pt x="681101" y="1662176"/>
                  </a:lnTo>
                  <a:lnTo>
                    <a:pt x="652526" y="1662176"/>
                  </a:lnTo>
                  <a:lnTo>
                    <a:pt x="652526" y="1647825"/>
                  </a:lnTo>
                  <a:close/>
                </a:path>
                <a:path w="1333500" h="1676400">
                  <a:moveTo>
                    <a:pt x="1247775" y="28575"/>
                  </a:moveTo>
                  <a:lnTo>
                    <a:pt x="652526" y="28575"/>
                  </a:lnTo>
                  <a:lnTo>
                    <a:pt x="652526" y="1662176"/>
                  </a:lnTo>
                  <a:lnTo>
                    <a:pt x="666750" y="1647825"/>
                  </a:lnTo>
                  <a:lnTo>
                    <a:pt x="681101" y="1647825"/>
                  </a:lnTo>
                  <a:lnTo>
                    <a:pt x="681101" y="57150"/>
                  </a:lnTo>
                  <a:lnTo>
                    <a:pt x="666750" y="57150"/>
                  </a:lnTo>
                  <a:lnTo>
                    <a:pt x="681101" y="42799"/>
                  </a:lnTo>
                  <a:lnTo>
                    <a:pt x="1247775" y="42799"/>
                  </a:lnTo>
                  <a:lnTo>
                    <a:pt x="1247775" y="28575"/>
                  </a:lnTo>
                  <a:close/>
                </a:path>
                <a:path w="1333500" h="1676400">
                  <a:moveTo>
                    <a:pt x="681101" y="1647825"/>
                  </a:moveTo>
                  <a:lnTo>
                    <a:pt x="666750" y="1647825"/>
                  </a:lnTo>
                  <a:lnTo>
                    <a:pt x="652526" y="1662176"/>
                  </a:lnTo>
                  <a:lnTo>
                    <a:pt x="681101" y="1662176"/>
                  </a:lnTo>
                  <a:lnTo>
                    <a:pt x="681101" y="1647825"/>
                  </a:lnTo>
                  <a:close/>
                </a:path>
                <a:path w="1333500" h="1676400">
                  <a:moveTo>
                    <a:pt x="1247775" y="0"/>
                  </a:moveTo>
                  <a:lnTo>
                    <a:pt x="1247775" y="85725"/>
                  </a:lnTo>
                  <a:lnTo>
                    <a:pt x="1304840" y="57150"/>
                  </a:lnTo>
                  <a:lnTo>
                    <a:pt x="1262126" y="57150"/>
                  </a:lnTo>
                  <a:lnTo>
                    <a:pt x="1262126" y="28575"/>
                  </a:lnTo>
                  <a:lnTo>
                    <a:pt x="1305009" y="28575"/>
                  </a:lnTo>
                  <a:lnTo>
                    <a:pt x="1247775" y="0"/>
                  </a:lnTo>
                  <a:close/>
                </a:path>
                <a:path w="1333500" h="1676400">
                  <a:moveTo>
                    <a:pt x="681101" y="42799"/>
                  </a:moveTo>
                  <a:lnTo>
                    <a:pt x="666750" y="57150"/>
                  </a:lnTo>
                  <a:lnTo>
                    <a:pt x="681101" y="57150"/>
                  </a:lnTo>
                  <a:lnTo>
                    <a:pt x="681101" y="42799"/>
                  </a:lnTo>
                  <a:close/>
                </a:path>
                <a:path w="1333500" h="1676400">
                  <a:moveTo>
                    <a:pt x="1247775" y="42799"/>
                  </a:moveTo>
                  <a:lnTo>
                    <a:pt x="681101" y="42799"/>
                  </a:lnTo>
                  <a:lnTo>
                    <a:pt x="681101" y="57150"/>
                  </a:lnTo>
                  <a:lnTo>
                    <a:pt x="1247775" y="57150"/>
                  </a:lnTo>
                  <a:lnTo>
                    <a:pt x="1247775" y="42799"/>
                  </a:lnTo>
                  <a:close/>
                </a:path>
                <a:path w="1333500" h="1676400">
                  <a:moveTo>
                    <a:pt x="1305009" y="28575"/>
                  </a:moveTo>
                  <a:lnTo>
                    <a:pt x="1262126" y="28575"/>
                  </a:lnTo>
                  <a:lnTo>
                    <a:pt x="1262126" y="57150"/>
                  </a:lnTo>
                  <a:lnTo>
                    <a:pt x="1304840" y="57150"/>
                  </a:lnTo>
                  <a:lnTo>
                    <a:pt x="1333500" y="42799"/>
                  </a:lnTo>
                  <a:lnTo>
                    <a:pt x="1305009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774700" y="1664017"/>
              <a:ext cx="274256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1.</a:t>
              </a:r>
              <a:r>
                <a:rPr sz="1800" spc="-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Getting</a:t>
              </a:r>
              <a:r>
                <a:rPr sz="1800" spc="-13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Response</a:t>
              </a:r>
              <a:r>
                <a:rPr sz="1800" spc="-5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from</a:t>
              </a:r>
              <a:r>
                <a:rPr sz="1800" spc="30" dirty="0">
                  <a:latin typeface="Calibri"/>
                  <a:cs typeface="Calibri"/>
                </a:rPr>
                <a:t> </a:t>
              </a:r>
              <a:r>
                <a:rPr sz="1800" spc="-25" dirty="0">
                  <a:latin typeface="Calibri"/>
                  <a:cs typeface="Calibri"/>
                </a:rPr>
                <a:t>API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663694" y="2312606"/>
              <a:ext cx="278447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4.</a:t>
              </a:r>
              <a:r>
                <a:rPr sz="1800" spc="8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Create</a:t>
              </a:r>
              <a:r>
                <a:rPr sz="1800" spc="-8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dictionary</a:t>
              </a:r>
              <a:r>
                <a:rPr sz="1800" spc="-13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with</a:t>
              </a:r>
              <a:r>
                <a:rPr sz="1800" spc="35" dirty="0">
                  <a:latin typeface="Calibri"/>
                  <a:cs typeface="Calibri"/>
                </a:rPr>
                <a:t> </a:t>
              </a:r>
              <a:r>
                <a:rPr sz="1800" spc="-20" dirty="0">
                  <a:latin typeface="Calibri"/>
                  <a:cs typeface="Calibri"/>
                </a:rPr>
                <a:t>data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8943975" y="1549717"/>
              <a:ext cx="189039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5.</a:t>
              </a:r>
              <a:r>
                <a:rPr sz="1800" spc="55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Create</a:t>
              </a:r>
              <a:r>
                <a:rPr sz="1800" spc="-95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dataframe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010650" y="3161728"/>
              <a:ext cx="17570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6.</a:t>
              </a:r>
              <a:r>
                <a:rPr sz="1800" spc="65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Filter</a:t>
              </a:r>
              <a:r>
                <a:rPr sz="1800" spc="-12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dataframe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9010650" y="4830762"/>
              <a:ext cx="1452245" cy="3003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7.</a:t>
              </a:r>
              <a:r>
                <a:rPr sz="1800" spc="1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Export</a:t>
              </a:r>
              <a:r>
                <a:rPr sz="1800" spc="-50" dirty="0">
                  <a:latin typeface="Calibri"/>
                  <a:cs typeface="Calibri"/>
                </a:rPr>
                <a:t> </a:t>
              </a:r>
              <a:r>
                <a:rPr sz="1800" dirty="0">
                  <a:latin typeface="Calibri"/>
                  <a:cs typeface="Calibri"/>
                </a:rPr>
                <a:t>to</a:t>
              </a:r>
              <a:r>
                <a:rPr sz="1800" spc="-20" dirty="0">
                  <a:latin typeface="Calibri"/>
                  <a:cs typeface="Calibri"/>
                </a:rPr>
                <a:t> file</a:t>
              </a:r>
              <a:endParaRPr sz="18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32893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kern="0" spc="-17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 Collection - 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86226" y="2438399"/>
              <a:ext cx="6386830" cy="2990850"/>
            </a:xfrm>
            <a:custGeom>
              <a:avLst/>
              <a:gdLst/>
              <a:ahLst/>
              <a:cxnLst/>
              <a:rect l="l" t="t" r="r" b="b"/>
              <a:pathLst>
                <a:path w="6386830" h="2990850">
                  <a:moveTo>
                    <a:pt x="942975" y="700024"/>
                  </a:moveTo>
                  <a:lnTo>
                    <a:pt x="914476" y="685800"/>
                  </a:lnTo>
                  <a:lnTo>
                    <a:pt x="857250" y="657225"/>
                  </a:lnTo>
                  <a:lnTo>
                    <a:pt x="857250" y="685800"/>
                  </a:lnTo>
                  <a:lnTo>
                    <a:pt x="457073" y="685800"/>
                  </a:lnTo>
                  <a:lnTo>
                    <a:pt x="457073" y="2933700"/>
                  </a:lnTo>
                  <a:lnTo>
                    <a:pt x="85725" y="2933700"/>
                  </a:lnTo>
                  <a:lnTo>
                    <a:pt x="85725" y="2905125"/>
                  </a:lnTo>
                  <a:lnTo>
                    <a:pt x="0" y="2947924"/>
                  </a:lnTo>
                  <a:lnTo>
                    <a:pt x="85725" y="2990850"/>
                  </a:lnTo>
                  <a:lnTo>
                    <a:pt x="85725" y="2962275"/>
                  </a:lnTo>
                  <a:lnTo>
                    <a:pt x="485648" y="2962275"/>
                  </a:lnTo>
                  <a:lnTo>
                    <a:pt x="485648" y="2947924"/>
                  </a:lnTo>
                  <a:lnTo>
                    <a:pt x="485648" y="2933700"/>
                  </a:lnTo>
                  <a:lnTo>
                    <a:pt x="485648" y="714375"/>
                  </a:lnTo>
                  <a:lnTo>
                    <a:pt x="857250" y="714375"/>
                  </a:lnTo>
                  <a:lnTo>
                    <a:pt x="857250" y="742950"/>
                  </a:lnTo>
                  <a:lnTo>
                    <a:pt x="914311" y="714375"/>
                  </a:lnTo>
                  <a:lnTo>
                    <a:pt x="942975" y="700024"/>
                  </a:lnTo>
                  <a:close/>
                </a:path>
                <a:path w="6386830" h="2990850">
                  <a:moveTo>
                    <a:pt x="5219700" y="42799"/>
                  </a:moveTo>
                  <a:lnTo>
                    <a:pt x="5191201" y="28575"/>
                  </a:lnTo>
                  <a:lnTo>
                    <a:pt x="5133975" y="0"/>
                  </a:lnTo>
                  <a:lnTo>
                    <a:pt x="5133975" y="28575"/>
                  </a:lnTo>
                  <a:lnTo>
                    <a:pt x="4848225" y="28575"/>
                  </a:lnTo>
                  <a:lnTo>
                    <a:pt x="4848225" y="685800"/>
                  </a:lnTo>
                  <a:lnTo>
                    <a:pt x="4591050" y="685800"/>
                  </a:lnTo>
                  <a:lnTo>
                    <a:pt x="4591050" y="657225"/>
                  </a:lnTo>
                  <a:lnTo>
                    <a:pt x="4505325" y="700024"/>
                  </a:lnTo>
                  <a:lnTo>
                    <a:pt x="4591050" y="742950"/>
                  </a:lnTo>
                  <a:lnTo>
                    <a:pt x="4591050" y="714375"/>
                  </a:lnTo>
                  <a:lnTo>
                    <a:pt x="4876800" y="714375"/>
                  </a:lnTo>
                  <a:lnTo>
                    <a:pt x="4876800" y="700024"/>
                  </a:lnTo>
                  <a:lnTo>
                    <a:pt x="4876800" y="685800"/>
                  </a:lnTo>
                  <a:lnTo>
                    <a:pt x="4876800" y="57150"/>
                  </a:lnTo>
                  <a:lnTo>
                    <a:pt x="5133975" y="57150"/>
                  </a:lnTo>
                  <a:lnTo>
                    <a:pt x="5133975" y="85725"/>
                  </a:lnTo>
                  <a:lnTo>
                    <a:pt x="5191036" y="57150"/>
                  </a:lnTo>
                  <a:lnTo>
                    <a:pt x="5219700" y="42799"/>
                  </a:lnTo>
                  <a:close/>
                </a:path>
                <a:path w="6386830" h="2990850">
                  <a:moveTo>
                    <a:pt x="6338824" y="1233424"/>
                  </a:moveTo>
                  <a:lnTo>
                    <a:pt x="6310249" y="1233424"/>
                  </a:lnTo>
                  <a:lnTo>
                    <a:pt x="6310249" y="947674"/>
                  </a:lnTo>
                  <a:lnTo>
                    <a:pt x="6281674" y="947674"/>
                  </a:lnTo>
                  <a:lnTo>
                    <a:pt x="6281674" y="1233424"/>
                  </a:lnTo>
                  <a:lnTo>
                    <a:pt x="6253099" y="1233424"/>
                  </a:lnTo>
                  <a:lnTo>
                    <a:pt x="6296025" y="1319149"/>
                  </a:lnTo>
                  <a:lnTo>
                    <a:pt x="6331648" y="1247775"/>
                  </a:lnTo>
                  <a:lnTo>
                    <a:pt x="6338824" y="1233424"/>
                  </a:lnTo>
                  <a:close/>
                </a:path>
                <a:path w="6386830" h="2990850">
                  <a:moveTo>
                    <a:pt x="6386449" y="2262124"/>
                  </a:moveTo>
                  <a:lnTo>
                    <a:pt x="6357874" y="2262124"/>
                  </a:lnTo>
                  <a:lnTo>
                    <a:pt x="6357874" y="1747774"/>
                  </a:lnTo>
                  <a:lnTo>
                    <a:pt x="6329299" y="1747774"/>
                  </a:lnTo>
                  <a:lnTo>
                    <a:pt x="6329299" y="2262124"/>
                  </a:lnTo>
                  <a:lnTo>
                    <a:pt x="6300724" y="2262124"/>
                  </a:lnTo>
                  <a:lnTo>
                    <a:pt x="6343650" y="2347849"/>
                  </a:lnTo>
                  <a:lnTo>
                    <a:pt x="6379273" y="2276475"/>
                  </a:lnTo>
                  <a:lnTo>
                    <a:pt x="6386449" y="22621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6600" y="1683067"/>
            <a:ext cx="298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 </a:t>
            </a:r>
            <a:r>
              <a:rPr sz="1800" spc="-20" dirty="0"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lang="en-GB" spc="35" smtClean="0"/>
              <a:pPr marL="161290">
                <a:lnSpc>
                  <a:spcPts val="1810"/>
                </a:lnSpc>
              </a:pPr>
              <a:t>9</a:t>
            </a:fld>
            <a:endParaRPr spc="35" dirty="0"/>
          </a:p>
        </p:txBody>
      </p:sp>
      <p:sp>
        <p:nvSpPr>
          <p:cNvPr id="17" name="object 17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BeautifulSoup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4725987"/>
            <a:ext cx="199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19465" y="3686111"/>
            <a:ext cx="3383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f80a141d-92ca-4d3d-9308-f7e7b1d44ce8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2566</Words>
  <Application>Microsoft Office PowerPoint</Application>
  <PresentationFormat>Widescreen</PresentationFormat>
  <Paragraphs>317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Arial MT</vt:lpstr>
      <vt:lpstr>Calibri</vt:lpstr>
      <vt:lpstr>IBM Plex Mono SemiBold</vt:lpstr>
      <vt:lpstr>Microsoft Sans Serif</vt:lpstr>
      <vt:lpstr>Custom Design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PowerPoint Presentation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mei shamoun</cp:lastModifiedBy>
  <cp:revision>205</cp:revision>
  <dcterms:created xsi:type="dcterms:W3CDTF">2021-04-29T18:58:34Z</dcterms:created>
  <dcterms:modified xsi:type="dcterms:W3CDTF">2024-07-11T21:49:09Z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